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4" userDrawn="1">
          <p15:clr>
            <a:srgbClr val="A4A3A4"/>
          </p15:clr>
        </p15:guide>
        <p15:guide id="2" orient="horz" pos="5946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pos="4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16877"/>
    <a:srgbClr val="4F3D39"/>
    <a:srgbClr val="6F7A61"/>
    <a:srgbClr val="71603E"/>
    <a:srgbClr val="35373D"/>
    <a:srgbClr val="334156"/>
    <a:srgbClr val="87945B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81" autoAdjust="0"/>
    <p:restoredTop sz="94696"/>
  </p:normalViewPr>
  <p:slideViewPr>
    <p:cSldViewPr snapToGrid="0" snapToObjects="1" showGuides="1">
      <p:cViewPr varScale="1">
        <p:scale>
          <a:sx n="124" d="100"/>
          <a:sy n="124" d="100"/>
        </p:scale>
        <p:origin x="6160" y="192"/>
      </p:cViewPr>
      <p:guideLst>
        <p:guide orient="horz" pos="1734"/>
        <p:guide orient="horz" pos="5946"/>
        <p:guide pos="295"/>
        <p:guide pos="4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B163E-101B-D448-8324-F1BCF8E6F11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200CB-6C51-FA40-9029-764A6F373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B3345-8019-6149-ABEC-9B5019F5C7C3}"/>
              </a:ext>
            </a:extLst>
          </p:cNvPr>
          <p:cNvSpPr/>
          <p:nvPr userDrawn="1"/>
        </p:nvSpPr>
        <p:spPr>
          <a:xfrm>
            <a:off x="1510461" y="501349"/>
            <a:ext cx="6052389" cy="797650"/>
          </a:xfrm>
          <a:prstGeom prst="rect">
            <a:avLst/>
          </a:prstGeom>
          <a:solidFill>
            <a:srgbClr val="4F3D3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9551" tIns="49775" rIns="99551" bIns="49775" spcCol="0"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E4FEDFD-4C52-0A48-9512-3885D69D6866}"/>
              </a:ext>
            </a:extLst>
          </p:cNvPr>
          <p:cNvGrpSpPr/>
          <p:nvPr userDrawn="1"/>
        </p:nvGrpSpPr>
        <p:grpSpPr>
          <a:xfrm>
            <a:off x="0" y="0"/>
            <a:ext cx="3375289" cy="2971301"/>
            <a:chOff x="219630" y="93291"/>
            <a:chExt cx="3517006" cy="309605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7B46907-2EBE-1246-A28F-B499F5AE6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782" t="4174"/>
            <a:stretch/>
          </p:blipFill>
          <p:spPr>
            <a:xfrm>
              <a:off x="219630" y="93291"/>
              <a:ext cx="3517006" cy="3096056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52D3D97B-28B7-8D42-AC6C-FA0B4380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480" y="569846"/>
              <a:ext cx="1754424" cy="92282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ADAB0BE7-2F52-B94B-B57E-CB054CE844F9}"/>
              </a:ext>
            </a:extLst>
          </p:cNvPr>
          <p:cNvSpPr txBox="1"/>
          <p:nvPr userDrawn="1"/>
        </p:nvSpPr>
        <p:spPr>
          <a:xfrm>
            <a:off x="3904293" y="10187083"/>
            <a:ext cx="2580265" cy="3134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/>
            <a:r>
              <a:rPr lang="fr-FR" sz="1000" kern="2500" dirty="0">
                <a:latin typeface="Gotham-Medium" pitchFamily="2" charset="77"/>
                <a:cs typeface="Gotham-Book"/>
              </a:rPr>
              <a:t>www.scopex.fr  |  info@scopex.fr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924F16C-2236-D847-801A-98C4F5027D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7281" y="10170246"/>
            <a:ext cx="672041" cy="3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5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94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607" y="618556"/>
            <a:ext cx="3702646" cy="1317275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73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7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6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607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9093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88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0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37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97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17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19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2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6" userDrawn="1">
          <p15:clr>
            <a:srgbClr val="F26B43"/>
          </p15:clr>
        </p15:guide>
        <p15:guide id="2" pos="2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1255DC75-D8C5-6142-B5D3-DD261E1E030F}"/>
              </a:ext>
            </a:extLst>
          </p:cNvPr>
          <p:cNvSpPr txBox="1"/>
          <p:nvPr/>
        </p:nvSpPr>
        <p:spPr>
          <a:xfrm>
            <a:off x="9541042" y="792881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D116AA-06BA-A5B1-7898-D61AF1D09DE4}"/>
              </a:ext>
            </a:extLst>
          </p:cNvPr>
          <p:cNvSpPr txBox="1"/>
          <p:nvPr/>
        </p:nvSpPr>
        <p:spPr>
          <a:xfrm>
            <a:off x="2401300" y="525603"/>
            <a:ext cx="4569817" cy="802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1500" dirty="0">
                <a:solidFill>
                  <a:srgbClr val="FFFFFE"/>
                </a:solidFill>
                <a:latin typeface="Gotham-Light"/>
                <a:cs typeface="Gotham-Light"/>
              </a:rPr>
              <a:t>EXPLOSEURS ET LIGNES DE TIR</a:t>
            </a:r>
          </a:p>
          <a:p>
            <a:r>
              <a:rPr lang="fr-FR" sz="1400" dirty="0">
                <a:solidFill>
                  <a:schemeClr val="bg1"/>
                </a:solidFill>
                <a:latin typeface="Gotham-Medium" pitchFamily="2" charset="77"/>
              </a:rPr>
              <a:t>Exploseur filaire ATLAS-390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ED1C9B-2B71-FC1A-8F6A-6214A101D694}"/>
              </a:ext>
            </a:extLst>
          </p:cNvPr>
          <p:cNvSpPr txBox="1"/>
          <p:nvPr/>
        </p:nvSpPr>
        <p:spPr>
          <a:xfrm>
            <a:off x="468313" y="2067508"/>
            <a:ext cx="6697663" cy="4900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 fontAlgn="t"/>
            <a:r>
              <a:rPr lang="fr-FR" sz="1200" dirty="0">
                <a:solidFill>
                  <a:srgbClr val="4F3D39"/>
                </a:solidFill>
                <a:latin typeface="Gotham-Medium" pitchFamily="2" charset="0"/>
              </a:rPr>
              <a:t>Robuste et puissant, l’ATLAS-390 est un exploseur électronique filaire, fabriqué par SCOPEX, conçu pour la mise à feu de détonateurs électriques. </a:t>
            </a:r>
            <a:endParaRPr lang="fr-FR" sz="1200" dirty="0">
              <a:solidFill>
                <a:srgbClr val="4F3D39"/>
              </a:solidFill>
              <a:latin typeface="Gotham-Medium" pitchFamily="2" charset="0"/>
              <a:cs typeface="Gotham-Book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746FB-DD72-D8B6-BD56-3B1C0B37AA4A}"/>
              </a:ext>
            </a:extLst>
          </p:cNvPr>
          <p:cNvSpPr/>
          <p:nvPr/>
        </p:nvSpPr>
        <p:spPr>
          <a:xfrm>
            <a:off x="478587" y="2497882"/>
            <a:ext cx="395985" cy="45719"/>
          </a:xfrm>
          <a:prstGeom prst="rect">
            <a:avLst/>
          </a:prstGeom>
          <a:solidFill>
            <a:srgbClr val="4F3D3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02833F-BA9E-4CB5-7540-C95C1B4496C4}"/>
              </a:ext>
            </a:extLst>
          </p:cNvPr>
          <p:cNvSpPr txBox="1"/>
          <p:nvPr/>
        </p:nvSpPr>
        <p:spPr>
          <a:xfrm>
            <a:off x="468312" y="2914062"/>
            <a:ext cx="6697663" cy="289365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just"/>
            <a:r>
              <a:rPr lang="fr-FR" sz="1200" dirty="0">
                <a:solidFill>
                  <a:srgbClr val="4F3D39"/>
                </a:solidFill>
                <a:latin typeface="Gotham-Bold" pitchFamily="2" charset="0"/>
                <a:cs typeface="Gotham-Book"/>
              </a:rPr>
              <a:t>DESCRIPTIF</a:t>
            </a:r>
          </a:p>
          <a:p>
            <a:pPr algn="just"/>
            <a:r>
              <a:rPr lang="fr-FR" sz="1000" dirty="0">
                <a:latin typeface="Gotham-Book"/>
                <a:cs typeface="Gotham-Book"/>
              </a:rPr>
              <a:t>L’ATLAS-390 possède une sortie de tir équipée d’embases de sécurité destinées à empêcher tout contact de l’utilisateur avec la tension délivrée par l’exploseur. Elles peuvent recevoir des fiches bananes de sécurité (fournies) ou d’autres fiches bananes 4mm.</a:t>
            </a:r>
          </a:p>
          <a:p>
            <a:pPr algn="just"/>
            <a:r>
              <a:rPr lang="fr-FR" sz="1000" dirty="0">
                <a:latin typeface="Gotham-Book"/>
                <a:cs typeface="Gotham-Book"/>
              </a:rPr>
              <a:t>Cet exploseur intègre également un test de continuité de ligne, qui permet de vérifier la continuité du câble de tir.</a:t>
            </a:r>
          </a:p>
          <a:p>
            <a:pPr algn="just"/>
            <a:r>
              <a:rPr lang="fr-FR" sz="1000" dirty="0">
                <a:latin typeface="Gotham-Book"/>
                <a:cs typeface="Gotham-Book"/>
              </a:rPr>
              <a:t>Le boîtier en aluminium est extrêmement robuste, </a:t>
            </a:r>
            <a:r>
              <a:rPr lang="fr-FR" sz="1000">
                <a:latin typeface="Gotham-Book"/>
                <a:cs typeface="Gotham-Book"/>
              </a:rPr>
              <a:t>étanches IP67</a:t>
            </a:r>
            <a:r>
              <a:rPr lang="fr-FR" sz="1000" dirty="0">
                <a:latin typeface="Gotham-Book"/>
                <a:cs typeface="Gotham-Book"/>
              </a:rPr>
              <a:t>, de couleur noire, et muni d’un clavier à membrane en polyester. </a:t>
            </a:r>
          </a:p>
          <a:p>
            <a:pPr algn="just"/>
            <a:r>
              <a:rPr lang="fr-FR" sz="1000" dirty="0">
                <a:latin typeface="Gotham-Book"/>
                <a:cs typeface="Gotham-Book"/>
              </a:rPr>
              <a:t>Le niveau d’éclairage des </a:t>
            </a:r>
            <a:r>
              <a:rPr lang="fr-FR" sz="1000" dirty="0" err="1">
                <a:latin typeface="Gotham-Book"/>
                <a:cs typeface="Gotham-Book"/>
              </a:rPr>
              <a:t>LEDs</a:t>
            </a:r>
            <a:r>
              <a:rPr lang="fr-FR" sz="1000" dirty="0">
                <a:latin typeface="Gotham-Book"/>
                <a:cs typeface="Gotham-Book"/>
              </a:rPr>
              <a:t> du panneau de commande peut être sélectionné par l’utilisateur, pour s’adapter aux conditions lumineuses (jour/nuit). </a:t>
            </a:r>
          </a:p>
          <a:p>
            <a:pPr algn="just"/>
            <a:endParaRPr lang="fr-FR" sz="1200" dirty="0">
              <a:latin typeface="Gotham-Book"/>
              <a:cs typeface="Gotham-Book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C809A4B-AA83-5663-A172-FE76B96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02" r="21376"/>
          <a:stretch>
            <a:fillRect/>
          </a:stretch>
        </p:blipFill>
        <p:spPr>
          <a:xfrm>
            <a:off x="5758465" y="4332559"/>
            <a:ext cx="1336073" cy="239345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313269B-F088-5B82-55AC-B2F3A7210A56}"/>
              </a:ext>
            </a:extLst>
          </p:cNvPr>
          <p:cNvSpPr txBox="1"/>
          <p:nvPr/>
        </p:nvSpPr>
        <p:spPr>
          <a:xfrm>
            <a:off x="396875" y="4799846"/>
            <a:ext cx="56045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000" dirty="0">
                <a:latin typeface="Gotham-Book"/>
                <a:cs typeface="Gotham-Book"/>
              </a:rPr>
              <a:t>L’exp</a:t>
            </a:r>
            <a:r>
              <a:rPr lang="fr-FR" sz="1000" dirty="0">
                <a:latin typeface="Gotham-Book"/>
              </a:rPr>
              <a:t>loseur intègre plusieurs niveaux de sécurité :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Clé de sécurité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Décharge automatique des condensateurs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Le tir n’est effectué que si les condensateurs sont suffisamment chargés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Contrôle permanent de la tension de charge des condensateurs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Nécessité d’appui simultané sur 2 boutons pour réaliser le tir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Contrôle de la tension des piles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Embases de sécurité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Présence d'un shunt sur la sortie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Supervision du fonctionnement par un microcontrôleur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Détection du dysfonctionnement des voyants de la face avant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Redondance de certaines fonctions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12472F3-7D88-1B60-0DC1-6A7CD214D264}"/>
              </a:ext>
            </a:extLst>
          </p:cNvPr>
          <p:cNvSpPr txBox="1"/>
          <p:nvPr/>
        </p:nvSpPr>
        <p:spPr>
          <a:xfrm>
            <a:off x="478587" y="7095360"/>
            <a:ext cx="6215002" cy="2774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ts val="800"/>
              </a:lnSpc>
              <a:spcAft>
                <a:spcPts val="544"/>
              </a:spcAft>
            </a:pPr>
            <a:r>
              <a:rPr lang="fr-FR" sz="1200" dirty="0">
                <a:solidFill>
                  <a:srgbClr val="4F3D39"/>
                </a:solidFill>
                <a:latin typeface="Gotham-Bold" pitchFamily="2" charset="0"/>
                <a:cs typeface="Gotham-Book"/>
              </a:rPr>
              <a:t>CARACTÉRISTIQUES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Boîtier : 					Robuste en aluminium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Étanchéité : 					IP67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Dimensions : 				175 x 80 x 75 mm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Poids : 					Environ 500 g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Alimentation : 				3x piles lithium CR 123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Autonomie : 					&gt; 300 tirs à 20°C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Sortie de tir : 				1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Shunt interne : 				Oui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Tension de charge :		 		390 V maximum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Énergie stockée : 				14 J maximum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Temps de charge des condensateurs : 	4 secondes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Température de fonctionnement : 		-20°C à 55°C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Normes : 					Conformité CE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Teste de continuité de ligne intégré</a:t>
            </a:r>
          </a:p>
          <a:p>
            <a:pPr algn="just">
              <a:spcAft>
                <a:spcPts val="300"/>
              </a:spcAft>
            </a:pPr>
            <a:endParaRPr lang="fr-FR" sz="900" dirty="0">
              <a:latin typeface="Gotham-Book"/>
              <a:cs typeface="Gotham-Book"/>
            </a:endParaRPr>
          </a:p>
        </p:txBody>
      </p:sp>
      <p:pic>
        <p:nvPicPr>
          <p:cNvPr id="21" name="Image 20" descr="Une image contenant Appareils électroniques&#10;&#10;Le contenu généré par l’IA peut être incorrect.">
            <a:extLst>
              <a:ext uri="{FF2B5EF4-FFF2-40B4-BE49-F238E27FC236}">
                <a16:creationId xmlns:a16="http://schemas.microsoft.com/office/drawing/2014/main" id="{7B2E8196-1036-6F14-0B5F-55CC4109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63" r="34248"/>
          <a:stretch>
            <a:fillRect/>
          </a:stretch>
        </p:blipFill>
        <p:spPr>
          <a:xfrm>
            <a:off x="6001427" y="6831810"/>
            <a:ext cx="969690" cy="3050395"/>
          </a:xfrm>
          <a:prstGeom prst="rect">
            <a:avLst/>
          </a:prstGeom>
        </p:spPr>
      </p:pic>
      <p:pic>
        <p:nvPicPr>
          <p:cNvPr id="10" name="Image 9" descr="Une image contenant symbole, logo, texte, Police&#10;&#10;Description générée automatiquement">
            <a:extLst>
              <a:ext uri="{FF2B5EF4-FFF2-40B4-BE49-F238E27FC236}">
                <a16:creationId xmlns:a16="http://schemas.microsoft.com/office/drawing/2014/main" id="{506E90D0-D1BF-DB50-0818-EE948B7E7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72" t="20832" r="20470" b="20179"/>
          <a:stretch/>
        </p:blipFill>
        <p:spPr>
          <a:xfrm>
            <a:off x="3586088" y="9868666"/>
            <a:ext cx="721361" cy="714475"/>
          </a:xfrm>
          <a:prstGeom prst="rect">
            <a:avLst/>
          </a:prstGeom>
        </p:spPr>
      </p:pic>
      <p:pic>
        <p:nvPicPr>
          <p:cNvPr id="11" name="Image 10" descr="Une image contenant Police, logo, symbole, blanc&#10;&#10;Le contenu généré par l’IA peut être incorrect.">
            <a:extLst>
              <a:ext uri="{FF2B5EF4-FFF2-40B4-BE49-F238E27FC236}">
                <a16:creationId xmlns:a16="http://schemas.microsoft.com/office/drawing/2014/main" id="{01E63088-1E07-CA6B-4B95-B31C75378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75" y="9975176"/>
            <a:ext cx="1266969" cy="5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25876"/>
      </p:ext>
    </p:extLst>
  </p:cSld>
  <p:clrMapOvr>
    <a:masterClrMapping/>
  </p:clrMapOvr>
</p:sld>
</file>

<file path=ppt/theme/theme1.xml><?xml version="1.0" encoding="utf-8"?>
<a:theme xmlns:a="http://schemas.openxmlformats.org/drawingml/2006/main" name="Pag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367</Words>
  <Application>Microsoft Macintosh PowerPoint</Application>
  <PresentationFormat>Personnalisé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Gotham-Bold</vt:lpstr>
      <vt:lpstr>Gotham-Book</vt:lpstr>
      <vt:lpstr>Gotham-Light</vt:lpstr>
      <vt:lpstr>Gotham-Medium</vt:lpstr>
      <vt:lpstr>Wingdings</vt:lpstr>
      <vt:lpstr>Page 1</vt:lpstr>
      <vt:lpstr>Présentation PowerPoint</vt:lpstr>
    </vt:vector>
  </TitlesOfParts>
  <Company>apple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Marinet</dc:creator>
  <cp:lastModifiedBy>Ophélie JUIN</cp:lastModifiedBy>
  <cp:revision>89</cp:revision>
  <cp:lastPrinted>2025-03-20T07:49:44Z</cp:lastPrinted>
  <dcterms:created xsi:type="dcterms:W3CDTF">2017-10-10T16:10:19Z</dcterms:created>
  <dcterms:modified xsi:type="dcterms:W3CDTF">2026-03-16T09:22:24Z</dcterms:modified>
</cp:coreProperties>
</file>